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5" r:id="rId3"/>
    <p:sldId id="262" r:id="rId4"/>
    <p:sldId id="266" r:id="rId5"/>
    <p:sldId id="271" r:id="rId6"/>
    <p:sldId id="268" r:id="rId7"/>
    <p:sldId id="269" r:id="rId8"/>
    <p:sldId id="270" r:id="rId9"/>
    <p:sldId id="260" r:id="rId10"/>
    <p:sldId id="261" r:id="rId11"/>
    <p:sldId id="259" r:id="rId12"/>
    <p:sldId id="267" r:id="rId13"/>
    <p:sldId id="272" r:id="rId14"/>
    <p:sldId id="277" r:id="rId15"/>
    <p:sldId id="276" r:id="rId16"/>
    <p:sldId id="273" r:id="rId17"/>
    <p:sldId id="274" r:id="rId18"/>
    <p:sldId id="275" r:id="rId19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8" autoAdjust="0"/>
  </p:normalViewPr>
  <p:slideViewPr>
    <p:cSldViewPr>
      <p:cViewPr>
        <p:scale>
          <a:sx n="113" d="100"/>
          <a:sy n="113" d="100"/>
        </p:scale>
        <p:origin x="-15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BEBFB-5A67-4A1F-B110-FBBA8A46CC07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0BD26-19A0-4F90-8905-21CFED4A83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56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0977-D41F-46A3-A664-CA93D54CF0DE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543A-E448-4292-AF9B-AA4D6874F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獎補助經預計支用報告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經費分配及使用原則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2/2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TW" sz="26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3.</a:t>
            </a:r>
            <a:r>
              <a:rPr lang="zh-TW" altLang="zh-TW" sz="27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建立學校特色，發揮獎補助使用成效</a:t>
            </a:r>
          </a:p>
          <a:p>
            <a:pPr>
              <a:buNone/>
            </a:pPr>
            <a:r>
              <a:rPr lang="en-US" altLang="zh-TW" sz="2700" dirty="0" smtClean="0"/>
              <a:t>    A. </a:t>
            </a:r>
            <a:r>
              <a:rPr lang="zh-TW" altLang="zh-TW" sz="2700" dirty="0" smtClean="0"/>
              <a:t>發展系所教學特色。</a:t>
            </a:r>
          </a:p>
          <a:p>
            <a:pPr>
              <a:buNone/>
            </a:pPr>
            <a:r>
              <a:rPr lang="en-US" altLang="zh-TW" sz="2700" dirty="0" smtClean="0"/>
              <a:t>    B. </a:t>
            </a:r>
            <a:r>
              <a:rPr lang="zh-TW" altLang="zh-TW" sz="2700" dirty="0" smtClean="0"/>
              <a:t>投入校特色發展項目。</a:t>
            </a:r>
          </a:p>
          <a:p>
            <a:pPr>
              <a:buNone/>
            </a:pPr>
            <a:r>
              <a:rPr lang="en-US" altLang="zh-TW" sz="2700" dirty="0" smtClean="0"/>
              <a:t>    C. </a:t>
            </a:r>
            <a:r>
              <a:rPr lang="zh-TW" altLang="zh-TW" sz="2700" dirty="0" smtClean="0"/>
              <a:t>投入於發展「利他人文服務」的特色。</a:t>
            </a:r>
            <a:endParaRPr lang="en-US" altLang="zh-TW" sz="2700" dirty="0" smtClean="0"/>
          </a:p>
          <a:p>
            <a:pPr>
              <a:lnSpc>
                <a:spcPct val="90000"/>
              </a:lnSpc>
              <a:buNone/>
            </a:pPr>
            <a:r>
              <a:rPr lang="en-US" altLang="zh-TW" sz="26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4</a:t>
            </a:r>
            <a:r>
              <a:rPr lang="zh-TW" altLang="zh-TW" sz="26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符合教育部「獎勵、補助經費使用原則」</a:t>
            </a:r>
          </a:p>
          <a:p>
            <a:pPr>
              <a:buNone/>
            </a:pPr>
            <a:r>
              <a:rPr lang="en-US" altLang="zh-TW" sz="2700" dirty="0" smtClean="0"/>
              <a:t>   A. </a:t>
            </a:r>
            <a:r>
              <a:rPr lang="zh-TW" altLang="zh-TW" sz="2700" dirty="0" smtClean="0"/>
              <a:t>充實改善教學軟硬體及師資結構為優先。</a:t>
            </a:r>
          </a:p>
          <a:p>
            <a:pPr>
              <a:buNone/>
            </a:pPr>
            <a:r>
              <a:rPr lang="en-US" altLang="zh-TW" sz="2700" dirty="0" smtClean="0"/>
              <a:t>   B. </a:t>
            </a:r>
            <a:r>
              <a:rPr lang="zh-TW" altLang="zh-TW" sz="2700" dirty="0" smtClean="0"/>
              <a:t>經常門與資本門各占</a:t>
            </a:r>
            <a:r>
              <a:rPr lang="en-US" altLang="zh-TW" sz="2700" dirty="0" smtClean="0"/>
              <a:t>50%</a:t>
            </a:r>
            <a:r>
              <a:rPr lang="zh-TW" altLang="zh-TW" sz="2700" dirty="0" smtClean="0"/>
              <a:t>。</a:t>
            </a:r>
          </a:p>
          <a:p>
            <a:pPr>
              <a:buNone/>
            </a:pPr>
            <a:r>
              <a:rPr lang="en-US" altLang="zh-TW" sz="2700" dirty="0" smtClean="0"/>
              <a:t>   C. </a:t>
            </a:r>
            <a:r>
              <a:rPr lang="zh-TW" altLang="zh-TW" sz="2700" dirty="0" smtClean="0"/>
              <a:t>學生事務及輔導工作之推動不低於</a:t>
            </a:r>
            <a:r>
              <a:rPr lang="en-US" altLang="zh-TW" sz="2700" dirty="0" smtClean="0"/>
              <a:t>1.5%</a:t>
            </a:r>
            <a:r>
              <a:rPr lang="zh-TW" altLang="zh-TW" sz="2700" dirty="0" smtClean="0"/>
              <a:t>。</a:t>
            </a:r>
            <a:endParaRPr lang="zh-TW" altLang="en-US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105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獎補助經費預計支用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7776863" cy="612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66"/>
                <a:gridCol w="2580118"/>
                <a:gridCol w="1728192"/>
                <a:gridCol w="1296144"/>
                <a:gridCol w="1296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面項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項目名稱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合計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延攬師資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altLang="zh-TW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altLang="zh-TW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altLang="zh-TW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4,600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圖書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2,300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助學金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系所設備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1,200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貴重儀器設備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1,400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1,400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國際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聘請外語專案教師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550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TW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1,120</a:t>
                      </a:r>
                      <a:endParaRPr lang="zh-TW" alt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國際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學生參與國際交流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國際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提供研究生助學金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270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學輔及就業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模擬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endParaRPr lang="en-US" altLang="zh-TW" sz="2200" dirty="0" smtClean="0"/>
                    </a:p>
                    <a:p>
                      <a:pPr algn="r"/>
                      <a:endParaRPr lang="en-US" altLang="zh-TW" sz="2200" dirty="0" smtClean="0"/>
                    </a:p>
                    <a:p>
                      <a:pPr algn="ctr"/>
                      <a:r>
                        <a:rPr lang="en-US" altLang="zh-TW" sz="2200" dirty="0" smtClean="0"/>
                        <a:t>880</a:t>
                      </a:r>
                      <a:endParaRPr lang="zh-TW" altLang="en-US" sz="2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</a:t>
                      </a:r>
                      <a:r>
                        <a:rPr lang="zh-TW" altLang="en-US" sz="2000" b="0" i="0" u="none" strike="noStrike" kern="12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輔及就業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實習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</a:t>
                      </a:r>
                      <a:r>
                        <a:rPr lang="zh-TW" altLang="en-US" sz="2000" b="0" i="0" u="none" strike="noStrike" kern="12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輔及就業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社團活動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2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合計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8,300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/>
                        <a:t>   8,300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164288" y="191683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  55</a:t>
            </a:r>
            <a:r>
              <a:rPr lang="en-US" altLang="zh-TW" dirty="0" smtClean="0"/>
              <a:t>%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68344" y="1886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萬元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42088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zh-TW" sz="4500" dirty="0" smtClean="0">
                <a:latin typeface="標楷體" pitchFamily="65" charset="-120"/>
                <a:ea typeface="標楷體" pitchFamily="65" charset="-120"/>
              </a:rPr>
              <a:t>校務計畫</a:t>
            </a:r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algn="ctr"/>
            <a:r>
              <a:rPr lang="zh-TW" altLang="zh-TW" sz="4500" dirty="0" smtClean="0">
                <a:latin typeface="標楷體" pitchFamily="65" charset="-120"/>
                <a:ea typeface="標楷體" pitchFamily="65" charset="-120"/>
              </a:rPr>
              <a:t>特色計畫新增經費的部分</a:t>
            </a:r>
            <a:endParaRPr lang="zh-TW" altLang="en-US" sz="45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方案目的：建立校園內視訊教學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APP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340968"/>
          </a:xfrm>
        </p:spPr>
        <p:txBody>
          <a:bodyPr>
            <a:noAutofit/>
          </a:bodyPr>
          <a:lstStyle/>
          <a:p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重點說明：提供一個校園電視平台，讓各教學和行政單位可以同步或非同步撥放視訊教學課程。 </a:t>
            </a:r>
          </a:p>
          <a:p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執行單位：電算中心</a:t>
            </a:r>
          </a:p>
          <a:p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方案經費：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$1,500,000</a:t>
            </a:r>
            <a:endParaRPr lang="zh-TW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校園生活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（校定領航計畫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6705"/>
              </p:ext>
            </p:extLst>
          </p:nvPr>
        </p:nvGraphicFramePr>
        <p:xfrm>
          <a:off x="800100" y="3573014"/>
          <a:ext cx="7543252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9598"/>
                <a:gridCol w="561218"/>
                <a:gridCol w="561218"/>
                <a:gridCol w="561218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執行事項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執行時間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105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106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107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1. </a:t>
                      </a:r>
                      <a:r>
                        <a:rPr 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校園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後端平台建置（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600,000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）。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2. APP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功能製作（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1,000,000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）。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3. </a:t>
                      </a:r>
                      <a:r>
                        <a:rPr 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平台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伺服器與備援機制建置（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200,000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）。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4. APP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測試手持之設備（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50,000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）。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0100" y="1469683"/>
            <a:ext cx="751631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方案名稱：校園生活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APP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（校定領航計畫）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方案目的：提供校內學生校園生活資訊與活化慈大人文特色資訊宣導。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1168400" marR="0" lvl="0" indent="-1168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重點說明：建構校園互動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APP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資訊後端建置平台，提供各單位建構有關學生校園生活資訊及服務業務宣導，並活化慈大人文特色資訊有利招生宣導。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執行單位：電子計算機中心、秘書室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方案經費：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$1,850,000</a:t>
            </a:r>
            <a:endParaRPr kumimoji="1" lang="en-US" altLang="zh-TW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7319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+mn-lt"/>
                <a:ea typeface="標楷體" panose="03000509000000000000" pitchFamily="65" charset="-120"/>
              </a:rPr>
              <a:t>e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化</a:t>
            </a:r>
            <a:r>
              <a:rPr lang="zh-TW" altLang="en-US" dirty="0" smtClean="0">
                <a:latin typeface="+mn-lt"/>
                <a:ea typeface="標楷體" panose="03000509000000000000" pitchFamily="65" charset="-120"/>
              </a:rPr>
              <a:t>教室</a:t>
            </a:r>
            <a:endParaRPr lang="zh-TW" altLang="en-US" dirty="0"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7873"/>
              </p:ext>
            </p:extLst>
          </p:nvPr>
        </p:nvGraphicFramePr>
        <p:xfrm>
          <a:off x="755576" y="3300813"/>
          <a:ext cx="7920881" cy="1856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3427"/>
                <a:gridCol w="498826"/>
                <a:gridCol w="589314"/>
                <a:gridCol w="589314"/>
              </a:tblGrid>
              <a:tr h="2651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執行事項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執行時間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51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105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106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107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1. 50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台平板與平板置放塢。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2. 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移動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式電子看板系統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台。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3. 42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”觸控式導覽機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 1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台。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4. 21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”觸控式螢幕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 2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台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準系統電腦。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5. 3D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立體互動教學系統。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sym typeface="Wingdings 2"/>
                        </a:rPr>
                        <a:t>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735648"/>
            <a:ext cx="73723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方案目的：增加教室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e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化設備，活化教學效能與增加學生學習效益。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重點說明：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1. 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建置移動式教學用平板。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11684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2. 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建置電子看板佈告欄。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11684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3. 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建構觸控導覽設備。</a:t>
            </a: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全真楷書" pitchFamily="49" charset="-120"/>
                <a:cs typeface="Calibri" pitchFamily="34" charset="0"/>
              </a:rPr>
              <a:t>執行單位：電子計算機中心、教務處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6553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溫馨餐卷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6.5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萬元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方案目的：為關懷弱勢學生，鼓勵向學，提供本校弱勢學生溫馨餐券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面額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元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，減輕在學期間餐食負擔。</a:t>
            </a: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重點說明：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1.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申請對象：本校低收入戶、中低收入戶或家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庭經濟遭遇困境經由導師出具家庭經濟困難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證明之學生。 </a:t>
            </a: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2.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實施期間：每學年區分上下學期為單位。 </a:t>
            </a: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3.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供餐時間：依校本部、人社院餐廳營業時間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英語營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萬元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方案目的：提升教育品質，發展國際競爭力。</a:t>
            </a: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重點說明：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1.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針對大一新生，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天的全英語夏令營，將美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語融入生活中，也讓學生提早適應大學的雙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語環境。</a:t>
            </a: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2.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英語營從參加的第一天起，就必須全程用英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語交談，學校會請中心老師或外籍生跟新生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互動交流，藉由參與取代考試，讓新生勇於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說英文，提升英語溝通能力。</a:t>
            </a: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執行單位：英語教學中心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5000" spc="120" dirty="0" smtClean="0">
              <a:latin typeface="+mj-ea"/>
              <a:ea typeface="全真特明體" panose="02010609000101010101" pitchFamily="49" charset="-120"/>
            </a:endParaRPr>
          </a:p>
          <a:p>
            <a:pPr algn="ctr">
              <a:buNone/>
            </a:pPr>
            <a:r>
              <a:rPr lang="zh-TW" altLang="en-US" sz="5000" spc="120" dirty="0" smtClean="0">
                <a:latin typeface="+mj-ea"/>
                <a:ea typeface="全真特明體" panose="02010609000101010101" pitchFamily="49" charset="-120"/>
              </a:rPr>
              <a:t>感 恩</a:t>
            </a:r>
            <a:endParaRPr lang="zh-TW" altLang="en-US"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獎補助經費執行情形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105.106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預計申請項目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校務計畫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特色計畫新增經費的部分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獎補助金額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經常門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資本門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合計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104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3,997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4,192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8,189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103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3,916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4,244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8,160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102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3,523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3,922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7,445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101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3,247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4,414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7,661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100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3,655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4,568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8,223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endParaRPr lang="zh-TW" alt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561" y="3861048"/>
          <a:ext cx="7992888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獎助款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補助款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104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zh-TW" alt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zh-TW" alt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103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zh-TW" alt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zh-TW" alt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zh-TW" alt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zh-TW" alt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zh-TW" alt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zh-TW" alt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zh-TW" alt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zh-TW" altLang="en-US" sz="2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endParaRPr lang="zh-TW" alt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zh-TW" alt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104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獎補助經費使用情形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777686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66"/>
                <a:gridCol w="2436102"/>
                <a:gridCol w="1440160"/>
                <a:gridCol w="144016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面項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項目名稱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核定金額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執行金額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工程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376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323</a:t>
                      </a:r>
                      <a:endParaRPr lang="zh-TW" alt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延攬師資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1,108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1,109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60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圖書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2,650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3,163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助學金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383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  5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系所設備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1,465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國際交流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購置貴重儀器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1,040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研究獎勵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/>
                        <a:t>  2</a:t>
                      </a:r>
                      <a:endParaRPr lang="zh-TW" altLang="en-US" sz="2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研究計畫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607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856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/>
                        <a:t>10</a:t>
                      </a:r>
                      <a:endParaRPr lang="zh-TW" altLang="en-US" sz="2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訓輔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社團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/>
                        <a:t>  2</a:t>
                      </a:r>
                      <a:endParaRPr lang="zh-TW" alt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特色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模擬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298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</a:rPr>
                        <a:t>304</a:t>
                      </a:r>
                      <a:endParaRPr lang="zh-TW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200" dirty="0" smtClean="0"/>
                        <a:t>  4</a:t>
                      </a:r>
                      <a:endParaRPr lang="zh-TW" altLang="en-US" sz="2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5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合計</a:t>
                      </a:r>
                      <a:endParaRPr lang="zh-TW" altLang="en-US" sz="25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8,189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200" dirty="0" smtClean="0"/>
                        <a:t>8,189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右大括弧 4"/>
          <p:cNvSpPr/>
          <p:nvPr/>
        </p:nvSpPr>
        <p:spPr>
          <a:xfrm>
            <a:off x="7092280" y="1196752"/>
            <a:ext cx="504056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668344" y="2132856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83</a:t>
            </a:r>
            <a:r>
              <a:rPr lang="en-US" altLang="zh-TW" dirty="0" smtClean="0"/>
              <a:t>%</a:t>
            </a:r>
            <a:endParaRPr lang="zh-TW" altLang="en-US" dirty="0"/>
          </a:p>
        </p:txBody>
      </p:sp>
      <p:sp>
        <p:nvSpPr>
          <p:cNvPr id="7" name="右大括弧 6"/>
          <p:cNvSpPr/>
          <p:nvPr/>
        </p:nvSpPr>
        <p:spPr>
          <a:xfrm>
            <a:off x="7236296" y="3645024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524328" y="3861048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12</a:t>
            </a:r>
            <a:r>
              <a:rPr lang="en-US" altLang="zh-TW" dirty="0" smtClean="0"/>
              <a:t>%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sz="4500" dirty="0" smtClean="0"/>
          </a:p>
          <a:p>
            <a:pPr algn="ctr">
              <a:buNone/>
            </a:pPr>
            <a:r>
              <a:rPr lang="en-US" altLang="zh-TW" sz="4500" dirty="0" smtClean="0"/>
              <a:t>105.106</a:t>
            </a:r>
            <a:r>
              <a:rPr lang="zh-TW" altLang="en-US" sz="4500" dirty="0" smtClean="0"/>
              <a:t>獎補助經預計申請項目</a:t>
            </a:r>
            <a:endParaRPr lang="en-US" altLang="zh-TW" sz="45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marL="0" lvl="1" algn="ctr"/>
            <a:r>
              <a:rPr lang="en-US" altLang="zh-TW" sz="2400" dirty="0" smtClean="0">
                <a:solidFill>
                  <a:schemeClr val="tx1"/>
                </a:solidFill>
                <a:latin typeface="+mj-ea"/>
                <a:ea typeface="全真特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+mj-ea"/>
                <a:ea typeface="全真特明體" panose="02010609000101010101" pitchFamily="49" charset="-12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+mj-ea"/>
                <a:ea typeface="全真特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+mj-ea"/>
                <a:ea typeface="全真特明體" panose="02010609000101010101" pitchFamily="49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>辦學特色</a:t>
            </a:r>
            <a:r>
              <a:rPr lang="zh-TW" altLang="en-US" sz="4400" u="sng" dirty="0" smtClean="0">
                <a:solidFill>
                  <a:srgbClr val="0070C0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>自選面向</a:t>
            </a:r>
            <a:r>
              <a:rPr lang="zh-TW" altLang="en-US" sz="4400" dirty="0" smtClean="0">
                <a:solidFill>
                  <a:schemeClr val="tx1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>及</a:t>
            </a:r>
            <a:r>
              <a:rPr lang="zh-TW" altLang="en-US" sz="4400" u="sng" dirty="0" smtClean="0">
                <a:solidFill>
                  <a:srgbClr val="0070C0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>權重</a:t>
            </a:r>
            <a:r>
              <a:rPr lang="zh-TW" altLang="en-US" sz="4400" dirty="0" smtClean="0">
                <a:solidFill>
                  <a:schemeClr val="tx1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>統計表</a:t>
            </a:r>
            <a:r>
              <a:rPr lang="en-US" altLang="zh-TW" sz="2400" u="sng" dirty="0" smtClean="0">
                <a:solidFill>
                  <a:schemeClr val="tx1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  <a:t/>
            </a:r>
            <a:br>
              <a:rPr lang="en-US" altLang="zh-TW" sz="2400" u="sng" dirty="0" smtClean="0">
                <a:solidFill>
                  <a:schemeClr val="tx1"/>
                </a:solidFill>
                <a:latin typeface="全真特明體"/>
                <a:ea typeface="全真特明體" panose="02010609000101010101" pitchFamily="49" charset="-120"/>
                <a:cs typeface="Arial" panose="020B0604020202020204" pitchFamily="34" charset="0"/>
              </a:rPr>
            </a:br>
            <a:r>
              <a:rPr lang="en-US" altLang="zh-TW" sz="2400" dirty="0" smtClean="0">
                <a:solidFill>
                  <a:schemeClr val="tx1"/>
                </a:solidFill>
                <a:ea typeface="全真特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ea typeface="全真特明體" panose="02010609000101010101" pitchFamily="49" charset="-120"/>
              </a:rPr>
            </a:br>
            <a:endParaRPr lang="zh-TW" altLang="en-US" sz="2400" dirty="0">
              <a:solidFill>
                <a:schemeClr val="tx1"/>
              </a:solidFill>
              <a:ea typeface="全真特明體" panose="02010609000101010101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B110-52B2-453B-A82B-AD5A736722F8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17932"/>
              </p:ext>
            </p:extLst>
          </p:nvPr>
        </p:nvGraphicFramePr>
        <p:xfrm>
          <a:off x="501436" y="1700808"/>
          <a:ext cx="8229599" cy="1834271"/>
        </p:xfrm>
        <a:graphic>
          <a:graphicData uri="http://schemas.openxmlformats.org/drawingml/2006/table">
            <a:tbl>
              <a:tblPr firstRow="1" firstCol="1" bandRow="1"/>
              <a:tblGrid>
                <a:gridCol w="930131"/>
                <a:gridCol w="1216578"/>
                <a:gridCol w="1216578"/>
                <a:gridCol w="1216578"/>
                <a:gridCol w="1216578"/>
                <a:gridCol w="1216578"/>
                <a:gridCol w="1216578"/>
              </a:tblGrid>
              <a:tr h="1042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面向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教學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研究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國際化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產學合作</a:t>
                      </a:r>
                      <a:r>
                        <a:rPr lang="zh-TW" sz="14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及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推廣教育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學生輔導</a:t>
                      </a:r>
                      <a:r>
                        <a:rPr lang="zh-TW" sz="14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及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就業情形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總計</a:t>
                      </a:r>
                      <a:endParaRPr lang="zh-TW" sz="20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1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自訂</a:t>
                      </a:r>
                      <a:endParaRPr lang="zh-TW" sz="18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特明體" panose="02010609000101010101" pitchFamily="49" charset="-120"/>
                        </a:rPr>
                        <a:t>權重</a:t>
                      </a:r>
                      <a:endParaRPr lang="zh-TW" sz="1800" b="0" kern="100" dirty="0">
                        <a:effectLst/>
                        <a:latin typeface="Times New Roman"/>
                        <a:ea typeface="全真特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全真中明體" panose="02010609000101010101" pitchFamily="49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Times New Roman"/>
                        <a:ea typeface="全真中明體" panose="02010609000101010101" pitchFamily="49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67544" y="3550364"/>
            <a:ext cx="8280920" cy="312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1038225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zh-TW" sz="1600" kern="0" dirty="0">
                <a:solidFill>
                  <a:srgbClr val="000000"/>
                </a:solidFill>
                <a:ea typeface="全真中明體" panose="02010609000101010101" pitchFamily="49" charset="-120"/>
              </a:rPr>
              <a:t>填表說明</a:t>
            </a:r>
            <a:r>
              <a:rPr lang="zh-TW" altLang="zh-TW" sz="1600" kern="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：</a:t>
            </a:r>
            <a:endParaRPr lang="en-US" altLang="zh-TW" sz="1600" kern="0" dirty="0" smtClean="0">
              <a:solidFill>
                <a:srgbClr val="000000"/>
              </a:solidFill>
              <a:ea typeface="全真中明體" panose="02010609000101010101" pitchFamily="49" charset="-120"/>
            </a:endParaRPr>
          </a:p>
          <a:p>
            <a:pPr>
              <a:lnSpc>
                <a:spcPts val="2600"/>
              </a:lnSpc>
              <a:spcAft>
                <a:spcPts val="0"/>
              </a:spcAft>
            </a:pPr>
            <a:r>
              <a:rPr lang="zh-TW" altLang="zh-TW" sz="1600" kern="10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各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校須就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教學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、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研究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、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國際化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、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產學合作及推廣教育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、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學生輔導及就業情形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等</a:t>
            </a: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5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個面向，依其辦學特色自選質化指標及量化指標之面向及權重比率，面向及權重比率說明如下：</a:t>
            </a:r>
            <a:endParaRPr lang="zh-TW" altLang="zh-TW" sz="1600" kern="100" dirty="0">
              <a:ea typeface="全真中明體" panose="02010609000101010101" pitchFamily="49" charset="-120"/>
            </a:endParaRPr>
          </a:p>
          <a:p>
            <a:pPr marL="0" lvl="3" indent="9525">
              <a:lnSpc>
                <a:spcPts val="2600"/>
              </a:lnSpc>
              <a:spcAft>
                <a:spcPts val="0"/>
              </a:spcAft>
              <a:buFont typeface="+mj-lt"/>
              <a:buAutoNum type="arabicPeriod"/>
              <a:tabLst>
                <a:tab pos="276860" algn="l"/>
              </a:tabLst>
            </a:pP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 </a:t>
            </a:r>
            <a:r>
              <a:rPr lang="zh-TW" altLang="zh-TW" sz="1600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教學面向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：為所有學校</a:t>
            </a:r>
            <a:r>
              <a:rPr lang="zh-TW" altLang="zh-TW" sz="1600" u="sng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必選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項目，占所有項目比率應不少於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40%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，最多為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60%</a:t>
            </a:r>
            <a:r>
              <a:rPr lang="zh-TW" altLang="zh-TW" sz="1600" kern="10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。</a:t>
            </a:r>
            <a:endParaRPr lang="en-US" altLang="zh-TW" sz="1600" kern="100" dirty="0" smtClean="0">
              <a:solidFill>
                <a:srgbClr val="000000"/>
              </a:solidFill>
              <a:ea typeface="全真中明體" panose="02010609000101010101" pitchFamily="49" charset="-120"/>
            </a:endParaRPr>
          </a:p>
          <a:p>
            <a:pPr marL="180975" lvl="3" indent="-171450">
              <a:lnSpc>
                <a:spcPts val="2600"/>
              </a:lnSpc>
              <a:spcAft>
                <a:spcPts val="0"/>
              </a:spcAft>
              <a:buFont typeface="+mj-lt"/>
              <a:buAutoNum type="arabicPeriod"/>
              <a:tabLst>
                <a:tab pos="276860" algn="l"/>
              </a:tabLst>
            </a:pPr>
            <a:r>
              <a:rPr lang="en-US" altLang="zh-TW" sz="1600" kern="10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 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研究、國際化、產學合作及推廣教育、學生輔導及就業情形等</a:t>
            </a: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4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面向：各校於教學面向外，另得於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4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面向中擇取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2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面向以上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；視教學面向比率情形，各面向百分比合計為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40%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至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60%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，單一面向百分比應不少於</a:t>
            </a:r>
            <a:r>
              <a:rPr lang="en-US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10%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，</a:t>
            </a:r>
            <a:r>
              <a:rPr lang="zh-TW" altLang="zh-TW" sz="1600" u="sng" kern="100" dirty="0">
                <a:solidFill>
                  <a:srgbClr val="0000FF"/>
                </a:solidFill>
                <a:ea typeface="全真中明體" panose="02010609000101010101" pitchFamily="49" charset="-120"/>
              </a:rPr>
              <a:t>且不得高於教學面向比率，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並應為</a:t>
            </a: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5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之倍數（例如</a:t>
            </a: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15%</a:t>
            </a:r>
            <a:r>
              <a:rPr lang="zh-TW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或</a:t>
            </a:r>
            <a:r>
              <a:rPr lang="en-US" altLang="zh-TW" sz="1600" kern="100" dirty="0">
                <a:solidFill>
                  <a:srgbClr val="000000"/>
                </a:solidFill>
                <a:ea typeface="全真中明體" panose="02010609000101010101" pitchFamily="49" charset="-120"/>
              </a:rPr>
              <a:t>20%</a:t>
            </a:r>
            <a:r>
              <a:rPr lang="zh-TW" altLang="zh-TW" sz="1600" kern="10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）</a:t>
            </a:r>
            <a:r>
              <a:rPr lang="zh-TW" altLang="en-US" sz="1600" kern="100" dirty="0" smtClean="0">
                <a:solidFill>
                  <a:srgbClr val="000000"/>
                </a:solidFill>
                <a:ea typeface="全真中明體" panose="02010609000101010101" pitchFamily="49" charset="-120"/>
              </a:rPr>
              <a:t>。</a:t>
            </a:r>
            <a:endParaRPr lang="en-US" altLang="zh-TW" sz="1600" kern="100" dirty="0" smtClean="0">
              <a:solidFill>
                <a:srgbClr val="000000"/>
              </a:solidFill>
              <a:ea typeface="全真中明體" panose="02010609000101010101" pitchFamily="49" charset="-120"/>
            </a:endParaRPr>
          </a:p>
          <a:p>
            <a:pPr marL="180975" lvl="3" indent="-171450">
              <a:lnSpc>
                <a:spcPts val="2600"/>
              </a:lnSpc>
              <a:spcAft>
                <a:spcPts val="0"/>
              </a:spcAft>
              <a:buFont typeface="+mj-lt"/>
              <a:buAutoNum type="arabicPeriod"/>
              <a:tabLst>
                <a:tab pos="276860" algn="l"/>
              </a:tabLst>
            </a:pPr>
            <a:r>
              <a:rPr lang="zh-TW" altLang="en-US" sz="1600" dirty="0" smtClean="0">
                <a:solidFill>
                  <a:srgbClr val="FF0000"/>
                </a:solidFill>
                <a:ea typeface="全真中明體" panose="02010609000101010101" pitchFamily="49" charset="-120"/>
              </a:rPr>
              <a:t>投入經費與辦學特色面向及權重之正相關</a:t>
            </a:r>
            <a:endParaRPr lang="zh-TW" altLang="zh-TW" sz="1600" kern="100" dirty="0">
              <a:solidFill>
                <a:srgbClr val="FF0000"/>
              </a:solidFill>
              <a:ea typeface="全真中明體" panose="02010609000101010101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0810" y="1259468"/>
            <a:ext cx="8257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dirty="0" smtClean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教育部規定各校需</a:t>
            </a:r>
            <a:r>
              <a:rPr kumimoji="1" lang="zh-TW" altLang="zh-TW" dirty="0" smtClean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於</a:t>
            </a:r>
            <a:r>
              <a:rPr kumimoji="1" lang="en-US" altLang="zh-TW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104</a:t>
            </a:r>
            <a:r>
              <a:rPr kumimoji="1" lang="zh-TW" altLang="en-US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年</a:t>
            </a:r>
            <a:r>
              <a:rPr kumimoji="1" lang="en-US" altLang="zh-TW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10</a:t>
            </a:r>
            <a:r>
              <a:rPr kumimoji="1" lang="zh-TW" altLang="en-US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月</a:t>
            </a:r>
            <a:r>
              <a:rPr kumimoji="1" lang="en-US" altLang="zh-TW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26</a:t>
            </a:r>
            <a:r>
              <a:rPr kumimoji="1" lang="zh-TW" altLang="en-US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日</a:t>
            </a:r>
            <a:r>
              <a:rPr kumimoji="1" lang="zh-TW" altLang="en-US" u="sng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至</a:t>
            </a:r>
            <a:r>
              <a:rPr kumimoji="1" lang="en-US" altLang="zh-TW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10</a:t>
            </a:r>
            <a:r>
              <a:rPr kumimoji="1" lang="zh-TW" altLang="en-US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月</a:t>
            </a:r>
            <a:r>
              <a:rPr kumimoji="1" lang="en-US" altLang="zh-TW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30</a:t>
            </a:r>
            <a:r>
              <a:rPr kumimoji="1" lang="zh-TW" altLang="en-US" u="sng" dirty="0">
                <a:solidFill>
                  <a:srgbClr val="0000FF"/>
                </a:solidFill>
                <a:uFill>
                  <a:solidFill>
                    <a:schemeClr val="tx1"/>
                  </a:solidFill>
                </a:uFill>
                <a:ea typeface="全真中明體" panose="02010609000101010101" pitchFamily="49" charset="-120"/>
                <a:cs typeface="Times New Roman" pitchFamily="18" charset="0"/>
              </a:rPr>
              <a:t>日</a:t>
            </a:r>
            <a:r>
              <a:rPr kumimoji="1" lang="zh-TW" altLang="en-US" dirty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至獎補助填報系統</a:t>
            </a:r>
            <a:r>
              <a:rPr kumimoji="1" lang="zh-TW" altLang="en-US" dirty="0" smtClean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填報自</a:t>
            </a:r>
            <a:r>
              <a:rPr kumimoji="1" lang="zh-TW" altLang="en-US" dirty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選權</a:t>
            </a:r>
            <a:r>
              <a:rPr kumimoji="1" lang="zh-TW" altLang="en-US" dirty="0" smtClean="0">
                <a:solidFill>
                  <a:srgbClr val="000000"/>
                </a:solidFill>
                <a:ea typeface="全真中明體" panose="02010609000101010101" pitchFamily="49" charset="-120"/>
                <a:cs typeface="Times New Roman" pitchFamily="18" charset="0"/>
              </a:rPr>
              <a:t>重。</a:t>
            </a:r>
            <a:endParaRPr lang="zh-TW" altLang="en-US" dirty="0">
              <a:ea typeface="全真中明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24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Autofit/>
          </a:bodyPr>
          <a:lstStyle/>
          <a:p>
            <a:pPr marL="0" lvl="1"/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</a:br>
            <a:r>
              <a:rPr lang="en-US" altLang="zh-TW" sz="2000" u="sng" dirty="0" smtClean="0">
                <a:solidFill>
                  <a:srgbClr val="002060"/>
                </a:solidFill>
                <a:latin typeface="+mn-ea"/>
                <a:ea typeface="全真中明體"/>
              </a:rPr>
              <a:t/>
            </a:r>
            <a:br>
              <a:rPr lang="en-US" altLang="zh-TW" sz="2000" u="sng" dirty="0" smtClean="0">
                <a:solidFill>
                  <a:srgbClr val="002060"/>
                </a:solidFill>
                <a:latin typeface="+mn-ea"/>
                <a:ea typeface="全真中明體"/>
              </a:rPr>
            </a:br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</a:br>
            <a:r>
              <a:rPr lang="en-US" altLang="zh-TW" sz="2400" dirty="0" smtClean="0"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ea typeface="全真中明體" panose="02010609000101010101" pitchFamily="49" charset="-120"/>
              </a:rPr>
            </a:br>
            <a:endParaRPr lang="zh-TW" altLang="en-US" sz="2400" dirty="0">
              <a:ea typeface="全真中明體" panose="02010609000101010101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B110-52B2-453B-A82B-AD5A736722F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3568" y="5661248"/>
            <a:ext cx="5569153" cy="523220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marL="85725" lvl="1">
              <a:buClr>
                <a:schemeClr val="tx2"/>
              </a:buClr>
            </a:pPr>
            <a:r>
              <a:rPr lang="zh-TW" altLang="en-US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最佳配置為：</a:t>
            </a:r>
            <a:r>
              <a:rPr lang="zh-TW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教學</a:t>
            </a:r>
            <a:r>
              <a:rPr lang="en-US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60%</a:t>
            </a:r>
            <a:r>
              <a:rPr lang="en-US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+</a:t>
            </a:r>
            <a:r>
              <a:rPr lang="zh-TW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自選</a:t>
            </a:r>
            <a:r>
              <a:rPr lang="en-US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3</a:t>
            </a:r>
            <a:r>
              <a:rPr lang="zh-TW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面向</a:t>
            </a:r>
            <a:endParaRPr lang="en-US" altLang="zh-TW" sz="2800" dirty="0">
              <a:solidFill>
                <a:schemeClr val="bg1"/>
              </a:solidFill>
              <a:latin typeface="+mn-ea"/>
              <a:ea typeface="全真特明體" panose="02010609000101010101" pitchFamily="49" charset="-120"/>
            </a:endParaRPr>
          </a:p>
        </p:txBody>
      </p:sp>
      <p:sp>
        <p:nvSpPr>
          <p:cNvPr id="7" name="標題 4"/>
          <p:cNvSpPr txBox="1">
            <a:spLocks/>
          </p:cNvSpPr>
          <p:nvPr/>
        </p:nvSpPr>
        <p:spPr>
          <a:xfrm>
            <a:off x="474681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ea typeface="全真特明體" panose="02010609000101010101" pitchFamily="49" charset="-120"/>
                <a:cs typeface="Arial" panose="020B0604020202020204" pitchFamily="34" charset="0"/>
              </a:rPr>
              <a:t>本校</a:t>
            </a:r>
            <a:r>
              <a:rPr lang="zh-TW" altLang="en-US" u="sng" dirty="0" smtClean="0">
                <a:solidFill>
                  <a:srgbClr val="0070C0"/>
                </a:solidFill>
                <a:ea typeface="全真特明體" panose="02010609000101010101" pitchFamily="49" charset="-120"/>
                <a:cs typeface="Arial" panose="020B0604020202020204" pitchFamily="34" charset="0"/>
              </a:rPr>
              <a:t>最佳</a:t>
            </a:r>
            <a:r>
              <a:rPr lang="zh-TW" altLang="en-US" dirty="0" smtClean="0">
                <a:ea typeface="全真特明體" panose="02010609000101010101" pitchFamily="49" charset="-120"/>
                <a:cs typeface="Arial" panose="020B0604020202020204" pitchFamily="34" charset="0"/>
              </a:rPr>
              <a:t>自選面向及權重分配</a:t>
            </a:r>
            <a:r>
              <a:rPr lang="zh-TW" altLang="en-US" u="sng" dirty="0" smtClean="0">
                <a:solidFill>
                  <a:srgbClr val="0070C0"/>
                </a:solidFill>
                <a:ea typeface="全真特明體" panose="02010609000101010101" pitchFamily="49" charset="-120"/>
                <a:cs typeface="Arial" panose="020B0604020202020204" pitchFamily="34" charset="0"/>
              </a:rPr>
              <a:t>分析</a:t>
            </a:r>
            <a:endParaRPr lang="zh-TW" altLang="en-US" sz="88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25362"/>
              </p:ext>
            </p:extLst>
          </p:nvPr>
        </p:nvGraphicFramePr>
        <p:xfrm>
          <a:off x="683568" y="1340768"/>
          <a:ext cx="7920880" cy="417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5743"/>
                <a:gridCol w="497760"/>
                <a:gridCol w="497760"/>
                <a:gridCol w="692536"/>
                <a:gridCol w="1449998"/>
                <a:gridCol w="1460817"/>
                <a:gridCol w="660074"/>
                <a:gridCol w="1136192"/>
              </a:tblGrid>
              <a:tr h="4176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研究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國際化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產學及推廣教育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學輔及就業情形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總計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量化指標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48,572,475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60,716,541 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72,852,998 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1" i="0" u="sng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50,420,954 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61,945,056 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20%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74,081,513 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49,808,100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20%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61,944,557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74,081,014 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28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Autofit/>
          </a:bodyPr>
          <a:lstStyle/>
          <a:p>
            <a:pPr marL="0" lvl="1"/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</a:br>
            <a:r>
              <a:rPr lang="en-US" altLang="zh-TW" sz="2000" u="sng" dirty="0" smtClean="0">
                <a:solidFill>
                  <a:srgbClr val="002060"/>
                </a:solidFill>
                <a:latin typeface="+mn-ea"/>
                <a:ea typeface="全真中明體"/>
              </a:rPr>
              <a:t/>
            </a:r>
            <a:br>
              <a:rPr lang="en-US" altLang="zh-TW" sz="2000" u="sng" dirty="0" smtClean="0">
                <a:solidFill>
                  <a:srgbClr val="002060"/>
                </a:solidFill>
                <a:latin typeface="+mn-ea"/>
                <a:ea typeface="全真中明體"/>
              </a:rPr>
            </a:br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solidFill>
                  <a:srgbClr val="002060"/>
                </a:solidFill>
                <a:latin typeface="+mj-ea"/>
                <a:ea typeface="全真中明體" panose="02010609000101010101" pitchFamily="49" charset="-120"/>
              </a:rPr>
            </a:br>
            <a:r>
              <a:rPr lang="en-US" altLang="zh-TW" sz="2400" dirty="0" smtClean="0">
                <a:ea typeface="全真中明體" panose="02010609000101010101" pitchFamily="49" charset="-120"/>
              </a:rPr>
              <a:t/>
            </a:r>
            <a:br>
              <a:rPr lang="en-US" altLang="zh-TW" sz="2400" dirty="0" smtClean="0">
                <a:ea typeface="全真中明體" panose="02010609000101010101" pitchFamily="49" charset="-120"/>
              </a:rPr>
            </a:br>
            <a:endParaRPr lang="zh-TW" altLang="en-US" sz="2400" dirty="0">
              <a:ea typeface="全真中明體" panose="02010609000101010101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B110-52B2-453B-A82B-AD5A736722F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3568" y="5661248"/>
            <a:ext cx="5569153" cy="523220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marL="85725" lvl="1">
              <a:buClr>
                <a:schemeClr val="tx2"/>
              </a:buClr>
            </a:pPr>
            <a:r>
              <a:rPr lang="zh-TW" altLang="en-US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最佳配置為：</a:t>
            </a:r>
            <a:r>
              <a:rPr lang="zh-TW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教學</a:t>
            </a:r>
            <a:r>
              <a:rPr lang="en-US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60%</a:t>
            </a:r>
            <a:r>
              <a:rPr lang="en-US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+</a:t>
            </a:r>
            <a:r>
              <a:rPr lang="zh-TW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自選</a:t>
            </a:r>
            <a:r>
              <a:rPr lang="en-US" altLang="zh-TW" sz="2800" dirty="0">
                <a:solidFill>
                  <a:schemeClr val="bg1"/>
                </a:solidFill>
                <a:ea typeface="全真特明體" panose="02010609000101010101" pitchFamily="49" charset="-120"/>
              </a:rPr>
              <a:t>3</a:t>
            </a:r>
            <a:r>
              <a:rPr lang="zh-TW" altLang="zh-TW" sz="2800" dirty="0" smtClean="0">
                <a:solidFill>
                  <a:schemeClr val="bg1"/>
                </a:solidFill>
                <a:ea typeface="全真特明體" panose="02010609000101010101" pitchFamily="49" charset="-120"/>
              </a:rPr>
              <a:t>面向</a:t>
            </a:r>
            <a:endParaRPr lang="en-US" altLang="zh-TW" sz="2800" dirty="0">
              <a:solidFill>
                <a:schemeClr val="bg1"/>
              </a:solidFill>
              <a:latin typeface="+mn-ea"/>
              <a:ea typeface="全真特明體" panose="02010609000101010101" pitchFamily="49" charset="-120"/>
            </a:endParaRPr>
          </a:p>
        </p:txBody>
      </p:sp>
      <p:sp>
        <p:nvSpPr>
          <p:cNvPr id="7" name="標題 4"/>
          <p:cNvSpPr txBox="1">
            <a:spLocks/>
          </p:cNvSpPr>
          <p:nvPr/>
        </p:nvSpPr>
        <p:spPr>
          <a:xfrm>
            <a:off x="474681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ea typeface="全真特明體" panose="02010609000101010101" pitchFamily="49" charset="-120"/>
                <a:cs typeface="Arial" panose="020B0604020202020204" pitchFamily="34" charset="0"/>
              </a:rPr>
              <a:t>本校</a:t>
            </a:r>
            <a:r>
              <a:rPr lang="zh-TW" altLang="en-US" u="sng" dirty="0" smtClean="0">
                <a:solidFill>
                  <a:srgbClr val="0070C0"/>
                </a:solidFill>
                <a:ea typeface="全真特明體" panose="02010609000101010101" pitchFamily="49" charset="-120"/>
                <a:cs typeface="Arial" panose="020B0604020202020204" pitchFamily="34" charset="0"/>
              </a:rPr>
              <a:t>最佳</a:t>
            </a:r>
            <a:r>
              <a:rPr lang="zh-TW" altLang="en-US" dirty="0" smtClean="0">
                <a:ea typeface="全真特明體" panose="02010609000101010101" pitchFamily="49" charset="-120"/>
                <a:cs typeface="Arial" panose="020B0604020202020204" pitchFamily="34" charset="0"/>
              </a:rPr>
              <a:t>自選面向及權重分配</a:t>
            </a:r>
            <a:r>
              <a:rPr lang="zh-TW" altLang="en-US" u="sng" dirty="0" smtClean="0">
                <a:solidFill>
                  <a:srgbClr val="0070C0"/>
                </a:solidFill>
                <a:ea typeface="全真特明體" panose="02010609000101010101" pitchFamily="49" charset="-120"/>
                <a:cs typeface="Arial" panose="020B0604020202020204" pitchFamily="34" charset="0"/>
              </a:rPr>
              <a:t>分析</a:t>
            </a:r>
            <a:endParaRPr lang="zh-TW" altLang="en-US" sz="88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25362"/>
              </p:ext>
            </p:extLst>
          </p:nvPr>
        </p:nvGraphicFramePr>
        <p:xfrm>
          <a:off x="683568" y="1340768"/>
          <a:ext cx="7920880" cy="417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5743"/>
                <a:gridCol w="497760"/>
                <a:gridCol w="497760"/>
                <a:gridCol w="692536"/>
                <a:gridCol w="1449998"/>
                <a:gridCol w="1460817"/>
                <a:gridCol w="660074"/>
                <a:gridCol w="1136192"/>
              </a:tblGrid>
              <a:tr h="4176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研究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國際化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產學及推廣教育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學輔及就業情形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總計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量化指標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48,572,475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60,716,541 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72,852,998 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TW" altLang="en-US" sz="1600" b="1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1" i="0" u="sng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50,420,954 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61,945,056 </a:t>
                      </a:r>
                      <a:endParaRPr lang="en-US" altLang="zh-TW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15%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74,081,513 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教學</a:t>
                      </a:r>
                      <a:r>
                        <a:rPr lang="en-US" altLang="zh-TW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自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選</a:t>
                      </a:r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TW" altLang="en-US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面向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30%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49,808,100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50%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20%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61,944,557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60%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100%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+mn-lt"/>
                          <a:ea typeface="全真中明體" panose="02010609000101010101" pitchFamily="49" charset="-120"/>
                          <a:cs typeface="Arial" panose="020B0604020202020204" pitchFamily="34" charset="0"/>
                        </a:rPr>
                        <a:t>74,081,014 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全真中明體" panose="02010609000101010101" pitchFamily="49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28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經費分配及使用原則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1/2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184576"/>
          </a:xfrm>
        </p:spPr>
        <p:txBody>
          <a:bodyPr>
            <a:normAutofit fontScale="40000" lnSpcReduction="20000"/>
          </a:bodyPr>
          <a:lstStyle/>
          <a:p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經費分配與辦學特色面向結合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本校自選辦學特色面向與比率訂為教學（</a:t>
            </a: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60%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）、研究（</a:t>
            </a: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10%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）、國際化（</a:t>
            </a: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）、學生輔導及就業情形（</a:t>
            </a: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），獎補助經費使用分配面向與比率亦依上述標準進行規劃。</a:t>
            </a:r>
          </a:p>
          <a:p>
            <a:pPr>
              <a:buNone/>
            </a:pPr>
            <a:r>
              <a:rPr lang="en-US" altLang="zh-TW" sz="67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1.</a:t>
            </a:r>
            <a:r>
              <a:rPr lang="zh-TW" altLang="zh-TW" sz="67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符合學校以教導培育為基礎之定位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為建立卓越教學環境，優先投入於下列項目：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A.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聘任學校特色發展師資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B.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充實圖書期刊及教學儀器設備資源。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C.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增加國際化的經費投入提高國際化程度。</a:t>
            </a:r>
          </a:p>
          <a:p>
            <a:pPr>
              <a:buNone/>
            </a:pPr>
            <a:r>
              <a:rPr lang="en-US" altLang="zh-TW" sz="67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2.</a:t>
            </a:r>
            <a:r>
              <a:rPr lang="zh-TW" altLang="zh-TW" sz="67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全真中圓體" pitchFamily="49" charset="-120"/>
              </a:rPr>
              <a:t>配合校務發展願景與目標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A.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投入於培育具人文涵養與國際視野的專業人才。</a:t>
            </a:r>
          </a:p>
          <a:p>
            <a:pPr>
              <a:buNone/>
            </a:pPr>
            <a:r>
              <a:rPr lang="en-US" altLang="zh-TW" sz="6700" dirty="0" smtClean="0">
                <a:latin typeface="標楷體" pitchFamily="65" charset="-120"/>
                <a:ea typeface="標楷體" pitchFamily="65" charset="-120"/>
              </a:rPr>
              <a:t>  B.</a:t>
            </a:r>
            <a:r>
              <a:rPr lang="zh-TW" altLang="zh-TW" sz="6700" dirty="0" smtClean="0">
                <a:latin typeface="標楷體" pitchFamily="65" charset="-120"/>
                <a:ea typeface="標楷體" pitchFamily="65" charset="-120"/>
              </a:rPr>
              <a:t>投入於提升教師研究能力與研究重點特色。</a:t>
            </a:r>
            <a:endParaRPr lang="en-US" altLang="zh-TW" sz="6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sz="5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1694</Words>
  <Application>Microsoft Office PowerPoint</Application>
  <PresentationFormat>如螢幕大小 (4:3)</PresentationFormat>
  <Paragraphs>465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獎補助經預計支用報告</vt:lpstr>
      <vt:lpstr>PowerPoint 簡報</vt:lpstr>
      <vt:lpstr>獎補助金額</vt:lpstr>
      <vt:lpstr>104獎補助經費使用情形</vt:lpstr>
      <vt:lpstr>PowerPoint 簡報</vt:lpstr>
      <vt:lpstr>  辦學特色自選面向及權重統計表  </vt:lpstr>
      <vt:lpstr>    </vt:lpstr>
      <vt:lpstr>    </vt:lpstr>
      <vt:lpstr>經費分配及使用原則1/2</vt:lpstr>
      <vt:lpstr>經費分配及使用原則2/2</vt:lpstr>
      <vt:lpstr>105獎補助經費預計支用</vt:lpstr>
      <vt:lpstr>PowerPoint 簡報</vt:lpstr>
      <vt:lpstr>方案目的：建立校園內視訊教學APP </vt:lpstr>
      <vt:lpstr>校園生活APP（校定領航計畫）</vt:lpstr>
      <vt:lpstr>e化教室</vt:lpstr>
      <vt:lpstr>溫馨餐卷-經費6.5萬元</vt:lpstr>
      <vt:lpstr>英語營-經費55萬元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104年獎補助經預計使用</dc:title>
  <dc:creator>tcu_user</dc:creator>
  <cp:lastModifiedBy>tcu_user</cp:lastModifiedBy>
  <cp:revision>79</cp:revision>
  <dcterms:created xsi:type="dcterms:W3CDTF">2015-06-22T06:08:17Z</dcterms:created>
  <dcterms:modified xsi:type="dcterms:W3CDTF">2016-01-04T09:19:05Z</dcterms:modified>
</cp:coreProperties>
</file>